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3" r:id="rId9"/>
    <p:sldId id="262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08:31.225"/>
    </inkml:context>
    <inkml:brush xml:id="br0">
      <inkml:brushProperty name="width" value="0.04" units="cm"/>
      <inkml:brushProperty name="height" value="0.04" units="cm"/>
      <inkml:brushProperty name="ignorePressure" value="1"/>
    </inkml:brush>
  </inkml:definitions>
  <inkml:traceGroup>
    <inkml:annotationXML>
      <emma:emma xmlns:emma="http://www.w3.org/2003/04/emma" version="1.0">
        <emma:interpretation id="{D1A9AE87-AB05-453E-9270-0F66031DE2E6}" emma:medium="tactile" emma:mode="ink">
          <msink:context xmlns:msink="http://schemas.microsoft.com/ink/2010/main" type="inkDrawing" rotatedBoundingBox="16613,12150 17209,8624 18035,8763 17440,12290" semanticType="callout" shapeName="Other"/>
        </emma:interpretation>
      </emma:emma>
    </inkml:annotationXML>
    <inkml:trace contextRef="#ctx0" brushRef="#br0">5393 2481,'-4'0,"-6"5,-6 0,-5 6,-3-1,-2 4,-2 3,1-1,4 0,1 0,1 0,-2 2,5 2,-1 3,0-3,1-1,1 2,-1-2,1-2,0-2,3 0,-1-2,-3 1,-2 2,-2 4,-3-2,4 0,1 2,-2 2,0 2,-2 1,-1 1,4 0,1 1,0 0,2 0,0-5,-1-2,2 1,1 2,1 0,1 1,-4 1,3 2,3-2,4 3,-2-2,2 1,-3-5,0-1,3-1,2 2,2 1,-3-2,1-2,0 1,2 3,-3-5,-1 0,-2 2,-2 7,0 6,0 3,1 0,5 4,-3 2,1 8,-3 10,0-1,3 2,1 0,3-5,3 1,0 4,0 0,2 5,-1 3,1-1,-1 3,0 1,0-7,0 0,0-2,0-8,0-5,5-5,2-7,-2 1,5-4,-1 3,-1-2,-3-1,3 1,5 4,4 5,0 2,-5-1,2-9,-2-6,2-4,-2-2,1-5,0-1,-4-1,2 3,-1 1,2-3,-1 1,2 0,-1 2,2-3,3 0,-1 1,1-4,2 2,2 1,3 3,0-4,29 5,6-2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8T14:09:47.277"/>
    </inkml:context>
    <inkml:brush xml:id="br0">
      <inkml:brushProperty name="width" value="0.04" units="cm"/>
      <inkml:brushProperty name="height" value="0.04" units="cm"/>
      <inkml:brushProperty name="ignorePressure" value="1"/>
    </inkml:brush>
  </inkml:definitions>
  <inkml:traceGroup>
    <inkml:annotationXML>
      <emma:emma xmlns:emma="http://www.w3.org/2003/04/emma" version="1.0">
        <emma:interpretation id="{AA614315-DF50-4C24-828D-DA92E586A065}" emma:medium="tactile" emma:mode="ink">
          <msink:context xmlns:msink="http://schemas.microsoft.com/ink/2010/main" type="inkDrawing" rotatedBoundingBox="27695,11896 27834,8561 29218,8618 29078,11954" shapeName="Other"/>
        </emma:interpretation>
      </emma:emma>
    </inkml:annotationXML>
    <inkml:trace contextRef="#ctx0" brushRef="#br0">7247 2480,'14'0,"17"0,13-4,13-3,4-2,-1-2,-4 2,-7 7,-6 4,-7 6,-4 5,-4 2,-2 1,-5 4,-2 3,1-3,-4 0,1-4,-4 0,2-3,2-2,-2-1,-3 4,0 3,4 5,-2 1,1-1,4-2,2 5,2 9,2 6,1 1,0-2,-3 2,-2 3,0 2,1 8,2 3,0-4,1-2,2 5,-6-4,0 0,0-6,-3-6,-6-5,1-8,-2-6,-3 0,-3 1,-2-1,-2 3,-1 0,0 2,-1-1,1 2,0 0,0-1,-1 2,1-2,0 0,0 1,-5-5,-1-1,0 0,1 0,-3-2,0-1,2 2,1 1,-3 2,0 2,2 1,1 0,-2-3,-1-3,1 1,-2 2,-9 72,-1 26,2-5,-1-20,4-15,0-11,-4-17,3-15,3-8,-1-9,3-4,-3 0,-3 1,-3 2,1 3,0-3,2 0,0 0,-3 2,-1-4,2 2,-1 0,-1-3,-1 1,-3-4,-1 1,4 2,0-2,1 2,2 2,0-3,-1 2,-2 1,3 2,0-2,-2-5,3 0,-23 25,-10 5,1-4,2-10,-11-9,-12-4,0-5,-4-4,-2-4,7 2,16 0,16-1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0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1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9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9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0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5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7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9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0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14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8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0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12191999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34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b="257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1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82"/>
            <a:ext cx="12087616" cy="67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38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t="11657" r="1" b="13240"/>
          <a:stretch/>
        </p:blipFill>
        <p:spPr>
          <a:xfrm>
            <a:off x="704850" y="1104901"/>
            <a:ext cx="102679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9435" y="3217991"/>
            <a:ext cx="5667375" cy="19089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/>
            <a:r>
              <a:rPr lang="en-US"/>
              <a:t>צורת הרישום המקובלת של </a:t>
            </a:r>
            <a:r>
              <a:rPr lang="en-US"/>
              <a:t>קנה מידה</a:t>
            </a:r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657" y="1616101"/>
            <a:ext cx="4661263" cy="223678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18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34" y="367430"/>
            <a:ext cx="9933140" cy="330269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931" y="4338769"/>
            <a:ext cx="4124325" cy="1362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8220" y="4463665"/>
            <a:ext cx="309392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דוגמא:</a:t>
            </a:r>
          </a:p>
        </p:txBody>
      </p:sp>
    </p:spTree>
    <p:extLst>
      <p:ext uri="{BB962C8B-B14F-4D97-AF65-F5344CB8AC3E}">
        <p14:creationId xmlns:p14="http://schemas.microsoft.com/office/powerpoint/2010/main" val="551140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52345"/>
            <a:ext cx="10905066" cy="335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42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66589"/>
          </a:xfrm>
        </p:spPr>
        <p:txBody>
          <a:bodyPr>
            <a:normAutofit/>
          </a:bodyPr>
          <a:lstStyle/>
          <a:p>
            <a:r>
              <a:rPr lang="he-IL" dirty="0"/>
              <a:t>חשוב מאוד:</a:t>
            </a:r>
            <a:br>
              <a:rPr lang="he-IL" dirty="0"/>
            </a:br>
            <a:br>
              <a:rPr lang="he-IL" dirty="0"/>
            </a:br>
            <a:r>
              <a:rPr lang="he-IL" dirty="0"/>
              <a:t>יחידות המידה בתרשים ובמציאות חייבות להיות</a:t>
            </a:r>
            <a:br>
              <a:rPr lang="he-IL" dirty="0"/>
            </a:br>
            <a:r>
              <a:rPr lang="he-IL" dirty="0"/>
              <a:t> </a:t>
            </a:r>
            <a:r>
              <a:rPr lang="he-IL" sz="5400" b="1" dirty="0"/>
              <a:t>אותן יחידות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3663662"/>
            <a:ext cx="4936308" cy="2327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2194" y="3844637"/>
            <a:ext cx="75782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/>
              <a:t>המרת מידות:</a:t>
            </a:r>
          </a:p>
        </p:txBody>
      </p:sp>
    </p:spTree>
    <p:extLst>
      <p:ext uri="{BB962C8B-B14F-4D97-AF65-F5344CB8AC3E}">
        <p14:creationId xmlns:p14="http://schemas.microsoft.com/office/powerpoint/2010/main" val="2213606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תרגול: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968" y="1690687"/>
            <a:ext cx="7893832" cy="1541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8759" y="3666662"/>
            <a:ext cx="96627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תשובה:    המשמעות היא שכל ס"מ בשרטוט שווה ל 500 ס"מ במציאות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968" y="4470942"/>
            <a:ext cx="7893832" cy="9653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167003" y="5724395"/>
                <a:ext cx="9186797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dirty="0"/>
                  <a:t>תשובה:    גובה הבניין במציאות הוא   ס"מ 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 panose="02040503050406030204" pitchFamily="18" charset="0"/>
                      </a:rPr>
                      <m:t>24</m:t>
                    </m:r>
                    <m:r>
                      <a:rPr lang="he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e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500</m:t>
                    </m:r>
                    <m:r>
                      <a:rPr lang="he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e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  <m:r>
                      <a:rPr lang="he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e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000</m:t>
                    </m:r>
                  </m:oMath>
                </a14:m>
                <a:endParaRPr lang="he-IL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003" y="5724395"/>
                <a:ext cx="9186797" cy="369332"/>
              </a:xfrm>
              <a:prstGeom prst="rect">
                <a:avLst/>
              </a:prstGeom>
              <a:blipFill>
                <a:blip r:embed="rId4"/>
                <a:stretch>
                  <a:fillRect t="-8197" r="-531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27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981075"/>
            <a:ext cx="81343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/>
              <a:t>חדר שורטט בקנה מידה של  1:25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5225" y="2066925"/>
            <a:ext cx="73247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א. </a:t>
            </a:r>
            <a:r>
              <a:rPr lang="he-IL" sz="2400" b="1" dirty="0">
                <a:solidFill>
                  <a:srgbClr val="FF0000"/>
                </a:solidFill>
              </a:rPr>
              <a:t>מה המשמעות של קנה המידה? </a:t>
            </a:r>
          </a:p>
        </p:txBody>
      </p:sp>
      <p:sp>
        <p:nvSpPr>
          <p:cNvPr id="6" name="מלבן 5"/>
          <p:cNvSpPr/>
          <p:nvPr/>
        </p:nvSpPr>
        <p:spPr>
          <a:xfrm>
            <a:off x="2971800" y="2752666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תשובה:    המשמעות היא שכל ס"מ בשרטוט שווה ל 25 ס"מ במציאות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2675" y="3324225"/>
            <a:ext cx="86772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ב. </a:t>
            </a:r>
            <a:r>
              <a:rPr lang="he-IL" sz="2400" dirty="0">
                <a:solidFill>
                  <a:srgbClr val="FF0000"/>
                </a:solidFill>
              </a:rPr>
              <a:t>אורך החדר בשרטוט הוא 4 ס"מ. מה אורכו במציאות?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05150" y="4391025"/>
            <a:ext cx="7639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בשקופית הבאה נבנה טבלה ונראה את דרך הפתרון</a:t>
            </a:r>
          </a:p>
        </p:txBody>
      </p:sp>
    </p:spTree>
    <p:extLst>
      <p:ext uri="{BB962C8B-B14F-4D97-AF65-F5344CB8AC3E}">
        <p14:creationId xmlns:p14="http://schemas.microsoft.com/office/powerpoint/2010/main" val="378737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e-IL" dirty="0"/>
              <a:t>נבנה טבלה ונשבץ בה את הנתונים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609" y="1413828"/>
            <a:ext cx="8431191" cy="41011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" name="דיו 16"/>
              <p14:cNvContentPartPr/>
              <p14:nvPr/>
            </p14:nvContentPartPr>
            <p14:xfrm>
              <a:off x="6084900" y="3152460"/>
              <a:ext cx="391680" cy="1272600"/>
            </p14:xfrm>
          </p:contentPart>
        </mc:Choice>
        <mc:Fallback>
          <p:pic>
            <p:nvPicPr>
              <p:cNvPr id="17" name="דיו 1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7700" y="3145260"/>
                <a:ext cx="406080" cy="1287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/>
          <p:cNvSpPr txBox="1"/>
          <p:nvPr/>
        </p:nvSpPr>
        <p:spPr>
          <a:xfrm>
            <a:off x="5322900" y="3279666"/>
            <a:ext cx="762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כפלנו פי 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" name="דיו 19"/>
              <p14:cNvContentPartPr/>
              <p14:nvPr/>
            </p14:nvContentPartPr>
            <p14:xfrm>
              <a:off x="9970380" y="3089460"/>
              <a:ext cx="527040" cy="1194120"/>
            </p14:xfrm>
          </p:contentPart>
        </mc:Choice>
        <mc:Fallback>
          <p:pic>
            <p:nvPicPr>
              <p:cNvPr id="20" name="דיו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63180" y="3082260"/>
                <a:ext cx="541440" cy="120852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/>
          <p:cNvSpPr txBox="1"/>
          <p:nvPr/>
        </p:nvSpPr>
        <p:spPr>
          <a:xfrm>
            <a:off x="10301865" y="3263976"/>
            <a:ext cx="838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נכפול פי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2219325" y="5895975"/>
                <a:ext cx="892074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dirty="0"/>
                  <a:t>תשובה: אורך החדר במציאות הוא        ס"מ  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he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e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he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e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endParaRPr lang="he-IL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325" y="5895975"/>
                <a:ext cx="8920740" cy="369332"/>
              </a:xfrm>
              <a:prstGeom prst="rect">
                <a:avLst/>
              </a:prstGeom>
              <a:blipFill>
                <a:blip r:embed="rId7"/>
                <a:stretch>
                  <a:fillRect t="-8197" r="-615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1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181" y="463463"/>
            <a:ext cx="10077896" cy="613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36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65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40" y="604837"/>
            <a:ext cx="10634597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12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שעורי בית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א. פתרו במחברת את השאלות שלפניכם, </a:t>
            </a:r>
            <a:r>
              <a:rPr lang="he-IL" dirty="0" err="1"/>
              <a:t>העזרו</a:t>
            </a:r>
            <a:r>
              <a:rPr lang="he-IL" dirty="0"/>
              <a:t> בטבלת התאמה.</a:t>
            </a:r>
          </a:p>
          <a:p>
            <a:pPr marL="514350" indent="-514350">
              <a:buAutoNum type="arabicPeriod"/>
            </a:pPr>
            <a:endParaRPr lang="he-IL" dirty="0"/>
          </a:p>
          <a:p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51" y="2358992"/>
            <a:ext cx="3990127" cy="232574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357" y="2358992"/>
            <a:ext cx="3400425" cy="133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1847" y="5135671"/>
            <a:ext cx="92619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ב. בספר הלימוד פתרו עמ' 113 תר 8, 9      עמ' 115 תר'  17, 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775" y="5455274"/>
            <a:ext cx="35986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עבודה נעימה!!</a:t>
            </a:r>
          </a:p>
        </p:txBody>
      </p:sp>
    </p:spTree>
    <p:extLst>
      <p:ext uri="{BB962C8B-B14F-4D97-AF65-F5344CB8AC3E}">
        <p14:creationId xmlns:p14="http://schemas.microsoft.com/office/powerpoint/2010/main" val="131157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238" y="300078"/>
            <a:ext cx="10772383" cy="631366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5419725"/>
            <a:ext cx="3962400" cy="8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5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7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9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182" y="139940"/>
            <a:ext cx="10283868" cy="6473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812" y="4984788"/>
            <a:ext cx="279330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/>
              <a:t>גובהו במציאות 20 מטרים</a:t>
            </a:r>
          </a:p>
        </p:txBody>
      </p:sp>
    </p:spTree>
    <p:extLst>
      <p:ext uri="{BB962C8B-B14F-4D97-AF65-F5344CB8AC3E}">
        <p14:creationId xmlns:p14="http://schemas.microsoft.com/office/powerpoint/2010/main" val="109940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en-US" sz="4800">
                <a:solidFill>
                  <a:srgbClr val="FFFFFF"/>
                </a:solidFill>
              </a:rPr>
              <a:t>שימוש במפה</a:t>
            </a:r>
            <a:endParaRPr lang="en-US" sz="4800">
              <a:solidFill>
                <a:srgbClr val="FFFFFF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926151"/>
            <a:ext cx="6553545" cy="50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1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537" y="1352550"/>
            <a:ext cx="5743575" cy="428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468943"/>
            <a:ext cx="46101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/>
              <a:t>מי ביקר במיני ישראל?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2525" y="1533524"/>
            <a:ext cx="340042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מה הקשר בין מיני ישראל </a:t>
            </a:r>
          </a:p>
          <a:p>
            <a:r>
              <a:rPr lang="he-IL" sz="4000" dirty="0"/>
              <a:t>לבין הנושא "קנה מידה"?</a:t>
            </a:r>
          </a:p>
        </p:txBody>
      </p:sp>
    </p:spTree>
    <p:extLst>
      <p:ext uri="{BB962C8B-B14F-4D97-AF65-F5344CB8AC3E}">
        <p14:creationId xmlns:p14="http://schemas.microsoft.com/office/powerpoint/2010/main" val="138360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25" y="295275"/>
            <a:ext cx="3409950" cy="98107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416" y="1451034"/>
            <a:ext cx="5685533" cy="119453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416" y="3107530"/>
            <a:ext cx="5663723" cy="106442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8920" y="4669250"/>
            <a:ext cx="5725029" cy="118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3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15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r="1" b="9131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556146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164</TotalTime>
  <Words>166</Words>
  <Application>Microsoft Office PowerPoint</Application>
  <PresentationFormat>מסך רחב</PresentationFormat>
  <Paragraphs>25</Paragraphs>
  <Slides>22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שימוש במפה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צורת הרישום המקובלת של קנה מידה</vt:lpstr>
      <vt:lpstr>מצגת של PowerPoint‏</vt:lpstr>
      <vt:lpstr>מצגת של PowerPoint‏</vt:lpstr>
      <vt:lpstr>חשוב מאוד:  יחידות המידה בתרשים ובמציאות חייבות להיות  אותן יחידות</vt:lpstr>
      <vt:lpstr>תרגול:</vt:lpstr>
      <vt:lpstr>מצגת של PowerPoint‏</vt:lpstr>
      <vt:lpstr>נבנה טבלה ונשבץ בה את הנתונים</vt:lpstr>
      <vt:lpstr>מצגת של PowerPoint‏</vt:lpstr>
      <vt:lpstr>מצגת של PowerPoint‏</vt:lpstr>
      <vt:lpstr>שעורי בית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איילת רוזנטל</dc:creator>
  <cp:lastModifiedBy>איילת רוזנטל</cp:lastModifiedBy>
  <cp:revision>23</cp:revision>
  <dcterms:created xsi:type="dcterms:W3CDTF">2020-09-28T11:50:33Z</dcterms:created>
  <dcterms:modified xsi:type="dcterms:W3CDTF">2020-09-28T14:35:14Z</dcterms:modified>
</cp:coreProperties>
</file>